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</p:sldIdLst>
  <p:sldSz cy="5143500" cx="9144000"/>
  <p:notesSz cx="6858000" cy="9144000"/>
  <p:embeddedFontLst>
    <p:embeddedFont>
      <p:font typeface="Roboto"/>
      <p:regular r:id="rId109"/>
      <p:bold r:id="rId110"/>
      <p:italic r:id="rId111"/>
      <p:boldItalic r:id="rId112"/>
    </p:embeddedFont>
    <p:embeddedFont>
      <p:font typeface="Lato"/>
      <p:regular r:id="rId113"/>
      <p:bold r:id="rId114"/>
      <p:italic r:id="rId115"/>
      <p:boldItalic r:id="rId116"/>
    </p:embeddedFont>
    <p:embeddedFont>
      <p:font typeface="Merriweather"/>
      <p:regular r:id="rId117"/>
      <p:bold r:id="rId118"/>
      <p:italic r:id="rId119"/>
      <p:boldItalic r:id="rId1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font" Target="fonts/Roboto-regular.fntdata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120" Type="http://schemas.openxmlformats.org/officeDocument/2006/relationships/font" Target="fonts/Merriweather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Merriweather-bold.fntdata"/><Relationship Id="rId117" Type="http://schemas.openxmlformats.org/officeDocument/2006/relationships/font" Target="fonts/Merriweather-regular.fntdata"/><Relationship Id="rId116" Type="http://schemas.openxmlformats.org/officeDocument/2006/relationships/font" Target="fonts/Lato-boldItalic.fntdata"/><Relationship Id="rId115" Type="http://schemas.openxmlformats.org/officeDocument/2006/relationships/font" Target="fonts/Lato-italic.fntdata"/><Relationship Id="rId119" Type="http://schemas.openxmlformats.org/officeDocument/2006/relationships/font" Target="fonts/Merriweather-italic.fntdata"/><Relationship Id="rId15" Type="http://schemas.openxmlformats.org/officeDocument/2006/relationships/slide" Target="slides/slide11.xml"/><Relationship Id="rId110" Type="http://schemas.openxmlformats.org/officeDocument/2006/relationships/font" Target="fonts/Roboto-bold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Lato-bold.fntdata"/><Relationship Id="rId18" Type="http://schemas.openxmlformats.org/officeDocument/2006/relationships/slide" Target="slides/slide14.xml"/><Relationship Id="rId113" Type="http://schemas.openxmlformats.org/officeDocument/2006/relationships/font" Target="fonts/Lato-regular.fntdata"/><Relationship Id="rId112" Type="http://schemas.openxmlformats.org/officeDocument/2006/relationships/font" Target="fonts/Roboto-boldItalic.fntdata"/><Relationship Id="rId111" Type="http://schemas.openxmlformats.org/officeDocument/2006/relationships/font" Target="fonts/Roboto-italic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bigailsee.com/2017/04/16/taming-rnns-for-better-summarization.html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authors/roundicon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bigailsee.com/2017/04/16/taming-rnns-for-better-summarization.html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authors/roundicons" TargetMode="External"/><Relationship Id="rId5" Type="http://schemas.openxmlformats.org/officeDocument/2006/relationships/hyperlink" Target="https://www.systems.ethz.ch/sites/default/files/file/Spring2013_Courses/Intr_Nat_Lg_Pro_Spring2013/Lecture%2011%20(1).pdf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bigailsee.com/2017/04/16/taming-rnns-for-better-summarization.html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authors/roundicons" TargetMode="External"/><Relationship Id="rId5" Type="http://schemas.openxmlformats.org/officeDocument/2006/relationships/hyperlink" Target="https://www.systems.ethz.ch/sites/default/files/file/Spring2013_Courses/Intr_Nat_Lg_Pro_Spring2013/Lecture%2011%20(1).pdf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bigailsee.com/2017/04/16/taming-rnns-for-better-summarization.html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authors/roundicons" TargetMode="External"/><Relationship Id="rId5" Type="http://schemas.openxmlformats.org/officeDocument/2006/relationships/hyperlink" Target="https://www.systems.ethz.ch/sites/default/files/file/Spring2013_Courses/Intr_Nat_Lg_Pro_Spring2013/Lecture%2011%20(1).pdf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bigailsee.com/2017/04/16/taming-rnns-for-better-summarization.html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authors/roundicons" TargetMode="External"/><Relationship Id="rId5" Type="http://schemas.openxmlformats.org/officeDocument/2006/relationships/hyperlink" Target="https://www.systems.ethz.ch/sites/default/files/file/Spring2013_Courses/Intr_Nat_Lg_Pro_Spring2013/Lecture%2011%20(1).pdf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bigailsee.com/2017/04/16/taming-rnns-for-better-summarization.html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authors/roundicons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bigailsee.com/2017/04/16/taming-rnns-for-better-summarization.html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authors/roundicons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bigailsee.com/2017/04/16/taming-rnns-for-better-summarization.html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authors/roundicons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ystems.ethz.ch/sites/default/files/file/Spring2013_Courses/Intr_Nat_Lg_Pro_Spring2013/Lecture%2011%20(1).pdf" TargetMode="External"/><Relationship Id="rId3" Type="http://schemas.openxmlformats.org/officeDocument/2006/relationships/hyperlink" Target="http://u.cs.biu.ac.il/~89-680/summ.pdf" TargetMode="External"/><Relationship Id="rId4" Type="http://schemas.openxmlformats.org/officeDocument/2006/relationships/hyperlink" Target="http://tangra.cs.yale.edu/newaan/data/resources/files/2102.pdf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bigailsee.com/2017/04/16/taming-rnns-for-better-summarization.html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authors/roundicon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ystems.ethz.ch/sites/default/files/file/Spring2013_Courses/Intr_Nat_Lg_Pro_Spring2013/Lecture%2011%20(1).pdf" TargetMode="External"/><Relationship Id="rId3" Type="http://schemas.openxmlformats.org/officeDocument/2006/relationships/hyperlink" Target="http://u.cs.biu.ac.il/~89-680/summ.pdf" TargetMode="External"/><Relationship Id="rId4" Type="http://schemas.openxmlformats.org/officeDocument/2006/relationships/hyperlink" Target="http://tangra.cs.yale.edu/newaan/data/resources/files/2102.pdf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bigailsee.com/2017/04/16/taming-rnns-for-better-summarization.html" TargetMode="External"/><Relationship Id="rId3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www.flaticon.com/authors/roundicons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9898485c0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9898485c0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49898485c0_1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49898485c0_1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49898485c0_1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49898485c0_1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49898485c0_5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49898485c0_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9898485c0_5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9898485c0_5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49898485c0_5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49898485c0_5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9898485c0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9898485c0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9898485c0_5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9898485c0_5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9898485c0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9898485c0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9898485c0_1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9898485c0_1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9898485c0_5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9898485c0_5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9898485c0_1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9898485c0_1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9898485c0_5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9898485c0_5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9898485c0_5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9898485c0_5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http://www.abigailsee.com/2017/04/16/taming-rnns-for-better-summarization.html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https://www.flaticon.com/authors/roundicons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898485c0_1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9898485c0_1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http://www.abigailsee.com/2017/04/16/taming-rnns-for-better-summarization.html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https://www.flaticon.com/authors/roundicons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https://www.systems.ethz.ch/sites/default/files/file/Spring2013_Courses/Intr_Nat_Lg_Pro_Spring2013/Lecture%2011%20(1).pdf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977a7688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977a7688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9898485c0_1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9898485c0_1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http://www.abigailsee.com/2017/04/16/taming-rnns-for-better-summarization.html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https://www.flaticon.com/authors/roundicons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https://www.systems.ethz.ch/sites/default/files/file/Spring2013_Courses/Intr_Nat_Lg_Pro_Spring2013/Lecture%2011%20(1).pdf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9898485c0_1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9898485c0_1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http://www.abigailsee.com/2017/04/16/taming-rnns-for-better-summarization.html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https://www.flaticon.com/authors/roundicons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https://www.systems.ethz.ch/sites/default/files/file/Spring2013_Courses/Intr_Nat_Lg_Pro_Spring2013/Lecture%2011%20(1).pdf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9898485c0_1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9898485c0_1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http://www.abigailsee.com/2017/04/16/taming-rnns-for-better-summarization.html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https://www.flaticon.com/authors/roundicons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https://www.systems.ethz.ch/sites/default/files/file/Spring2013_Courses/Intr_Nat_Lg_Pro_Spring2013/Lecture%2011%20(1).pdf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9898485c0_1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9898485c0_1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http://www.abigailsee.com/2017/04/16/taming-rnns-for-better-summarization.html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https://www.flaticon.com/authors/roundicons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9ad7f770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9ad7f770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http://www.abigailsee.com/2017/04/16/taming-rnns-for-better-summarization.html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https://www.flaticon.com/authors/roundicons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9898485c0_1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9898485c0_1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http://www.abigailsee.com/2017/04/16/taming-rnns-for-better-summarization.html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https://www.flaticon.com/authors/roundicons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9898485c0_5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9898485c0_5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9898485c0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9898485c0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9898485c0_5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9898485c0_5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9898485c0_5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9898485c0_5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9898485c0_2_2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9898485c0_2_2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9898485c0_5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9898485c0_5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9898485c0_5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9898485c0_5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9898485c0_5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9898485c0_5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9898485c0_5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9898485c0_5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9898485c0_5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9898485c0_5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9898485c0_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9898485c0_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9898485c0_5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9898485c0_5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9898485c0_5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9898485c0_5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9898485c0_1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9898485c0_1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9898485c0_5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9898485c0_5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9898485c0_2_2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9898485c0_2_2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9898485c0_1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9898485c0_1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9abcf57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9abcf57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9898485c0_5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9898485c0_5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9898485c0_1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9898485c0_1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9898485c0_1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9898485c0_1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9898485c0_1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9898485c0_1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9898485c0_1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9898485c0_1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9abcf57e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9abcf57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9898485c0_5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9898485c0_5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9898485c0_1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9898485c0_1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9898485c0_2_2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9898485c0_2_2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9898485c0_1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9898485c0_1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9898485c0_5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9898485c0_5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9898485c0_5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9898485c0_5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9898485c0_5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9898485c0_5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9898485c0_1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9898485c0_1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9898485c0_1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9898485c0_1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9898485c0_1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9898485c0_1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9898485c0_5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9898485c0_5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9898485c0_5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9898485c0_5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9898485c0_1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9898485c0_1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977a7688e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977a7688e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9898485c0_5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9898485c0_5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9abcf57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9abcf57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9898485c0_5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9898485c0_5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9898485c0_1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9898485c0_1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9898485c0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9898485c0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9898485c0_5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49898485c0_5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9898485c0_5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9898485c0_5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9898485c0_1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49898485c0_1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9898485c0_1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9898485c0_1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9898485c0_5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9898485c0_5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9898485c0_1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9898485c0_1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https://www.systems.ethz.ch/sites/default/files/file/Spring2013_Courses/Intr_Nat_Lg_Pro_Spring2013/Lecture%2011%20(1).pdf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http://u.cs.biu.ac.il/~89-680/summ.pdf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http://tangra.cs.yale.edu/newaan/data/resources/files/2102.pdf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49898485c0_1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49898485c0_1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49898485c0_1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49898485c0_1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9ad7f770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9ad7f770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9898485c0_5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49898485c0_5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49898485c0_1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49898485c0_1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9898485c0_1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9898485c0_1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9898485c0_5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49898485c0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9898485c0_1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9898485c0_1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9898485c0_5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49898485c0_5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9898485c0_1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9898485c0_1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http://www.abigailsee.com/2017/04/16/taming-rnns-for-better-summarization.html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https://www.flaticon.com/authors/roundicons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977a7688e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977a7688e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https://www.systems.ethz.ch/sites/default/files/file/Spring2013_Courses/Intr_Nat_Lg_Pro_Spring2013/Lecture%2011%20(1).pdf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http://u.cs.biu.ac.il/~89-680/summ.pdf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http://tangra.cs.yale.edu/newaan/data/resources/files/2102.pdf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9ad7f77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49ad7f77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http://www.abigailsee.com/2017/04/16/taming-rnns-for-better-summarization.html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https://www.flaticon.com/authors/roundicons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49898485c0_5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49898485c0_5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9898485c0_1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49898485c0_1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49898485c0_1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49898485c0_1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49898485c0_1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49898485c0_1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9898485c0_5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9898485c0_5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49898485c0_1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49898485c0_1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9898485c0_5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49898485c0_5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9898485c0_5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9898485c0_5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9898485c0_1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9898485c0_1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9898485c0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9898485c0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9898485c0_1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9898485c0_1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9898485c0_1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49898485c0_1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49898485c0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49898485c0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9898485c0_1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49898485c0_1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49898485c0_1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49898485c0_1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49898485c0_1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49898485c0_1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49898485c0_5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49898485c0_5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9898485c0_1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49898485c0_1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9898485c0_5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49898485c0_5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9898485c0_5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49898485c0_5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  <a:defRPr sz="36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  <a:defRPr sz="3600"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  <a:defRPr sz="3600"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  <a:defRPr sz="3600"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  <a:defRPr sz="3600"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  <a:defRPr sz="3600"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  <a:defRPr sz="3600"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  <a:defRPr sz="3600"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  <a:defRPr sz="3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238436" cy="4446039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15817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21925" y="2864275"/>
            <a:ext cx="9188100" cy="6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2">
  <p:cSld name="SECTION_HEADER_1">
    <p:bg>
      <p:bgPr>
        <a:solidFill>
          <a:schemeClr val="accent3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0" y="0"/>
            <a:ext cx="9238436" cy="4446039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15817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21925" y="2864275"/>
            <a:ext cx="9188100" cy="6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0" y="2927275"/>
            <a:ext cx="9144000" cy="221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utline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0"/>
            <a:ext cx="3259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0" y="44125"/>
            <a:ext cx="3259806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-125" y="0"/>
            <a:ext cx="3259691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30400" y="500925"/>
            <a:ext cx="27990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21372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Outline">
  <p:cSld name="TITLE_AND_BODY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3259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0" y="44125"/>
            <a:ext cx="3259806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-125" y="0"/>
            <a:ext cx="3259691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230400" y="500925"/>
            <a:ext cx="27990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21372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"/>
              <a:buNone/>
              <a:defRPr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■"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■"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Lato"/>
              <a:buChar char="■"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hyperlink" Target="https://www.flaticon.com/authors/freepik" TargetMode="External"/><Relationship Id="rId6" Type="http://schemas.openxmlformats.org/officeDocument/2006/relationships/hyperlink" Target="https://www.flaticon.com/authors/roundicon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3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31.png"/><Relationship Id="rId7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105.png"/><Relationship Id="rId5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image" Target="../media/image57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6.png"/><Relationship Id="rId4" Type="http://schemas.openxmlformats.org/officeDocument/2006/relationships/image" Target="../media/image44.png"/><Relationship Id="rId5" Type="http://schemas.openxmlformats.org/officeDocument/2006/relationships/image" Target="../media/image51.png"/><Relationship Id="rId6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Relationship Id="rId4" Type="http://schemas.openxmlformats.org/officeDocument/2006/relationships/image" Target="../media/image93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Relationship Id="rId4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Relationship Id="rId6" Type="http://schemas.openxmlformats.org/officeDocument/2006/relationships/image" Target="../media/image10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3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3.png"/><Relationship Id="rId6" Type="http://schemas.openxmlformats.org/officeDocument/2006/relationships/image" Target="../media/image12.png"/><Relationship Id="rId7" Type="http://schemas.openxmlformats.org/officeDocument/2006/relationships/image" Target="../media/image73.png"/><Relationship Id="rId8" Type="http://schemas.openxmlformats.org/officeDocument/2006/relationships/image" Target="../media/image6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9.png"/><Relationship Id="rId4" Type="http://schemas.openxmlformats.org/officeDocument/2006/relationships/image" Target="../media/image7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Relationship Id="rId5" Type="http://schemas.openxmlformats.org/officeDocument/2006/relationships/image" Target="../media/image8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Relationship Id="rId5" Type="http://schemas.openxmlformats.org/officeDocument/2006/relationships/image" Target="../media/image8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1.png"/><Relationship Id="rId4" Type="http://schemas.openxmlformats.org/officeDocument/2006/relationships/image" Target="../media/image9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Summarization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ANLP</a:t>
            </a:r>
            <a:endParaRPr sz="3600"/>
          </a:p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4901400" y="35351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 December 2018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Tan Yi Chern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</a:t>
            </a:r>
            <a:endParaRPr sz="1800"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Dimension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Input length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Input relation (multi)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Output length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Focus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</a:t>
            </a:r>
            <a:endParaRPr sz="1800"/>
          </a:p>
        </p:txBody>
      </p:sp>
      <p:pic>
        <p:nvPicPr>
          <p:cNvPr id="831" name="Google Shape;83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88" y="854300"/>
            <a:ext cx="8398226" cy="28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</a:t>
            </a:r>
            <a:endParaRPr sz="1800"/>
          </a:p>
        </p:txBody>
      </p:sp>
      <p:pic>
        <p:nvPicPr>
          <p:cNvPr id="837" name="Google Shape;83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00" y="186127"/>
            <a:ext cx="6872376" cy="408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6"/>
          <p:cNvSpPr txBox="1"/>
          <p:nvPr>
            <p:ph type="title"/>
          </p:nvPr>
        </p:nvSpPr>
        <p:spPr>
          <a:xfrm>
            <a:off x="311700" y="2196000"/>
            <a:ext cx="85206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17"/>
          <p:cNvSpPr txBox="1"/>
          <p:nvPr>
            <p:ph idx="1" type="body"/>
          </p:nvPr>
        </p:nvSpPr>
        <p:spPr>
          <a:xfrm>
            <a:off x="232800" y="473600"/>
            <a:ext cx="8693400" cy="3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Under what circumstances might we prefer an extractive method summary to an abstractive summary? Vice versa?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lt1"/>
                </a:solidFill>
              </a:rPr>
              <a:t>What are the limitations of ROUGE and METEOR? How can we design new summarization evaluation metrics that address these limitations?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[Paper 1] Can we interpret neural extractive methods as submodular function optimization? If so, how?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[Paper 2] Abstractive methods are still not abstractive enough since they do not generate many novel n-grams. How can abstraction be enhanced?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18"/>
          <p:cNvSpPr txBox="1"/>
          <p:nvPr>
            <p:ph idx="1" type="body"/>
          </p:nvPr>
        </p:nvSpPr>
        <p:spPr>
          <a:xfrm>
            <a:off x="232800" y="473600"/>
            <a:ext cx="8693400" cy="3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[Paper 3] We have seen RL used to train a non-differentiable extractor agent. Where else is RL useful in summarization, or NLP in general?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[Paper 4] In what other scenarios does combining sequence-to-sequence methods with graphical structure make sense?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Dimension</a:t>
            </a:r>
            <a:endParaRPr sz="1800"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113812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Single Document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561157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Multi</a:t>
            </a:r>
            <a:r>
              <a:rPr lang="en" sz="1800">
                <a:solidFill>
                  <a:schemeClr val="dk2"/>
                </a:solidFill>
              </a:rPr>
              <a:t> Document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268575" y="1329850"/>
            <a:ext cx="4254000" cy="149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268575" y="3499525"/>
            <a:ext cx="4254000" cy="3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4742025" y="1329850"/>
            <a:ext cx="1115400" cy="149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6311325" y="1329850"/>
            <a:ext cx="1115400" cy="149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/>
          <p:nvPr/>
        </p:nvSpPr>
        <p:spPr>
          <a:xfrm>
            <a:off x="7880625" y="1329850"/>
            <a:ext cx="1115400" cy="149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5"/>
          <p:cNvCxnSpPr>
            <a:stCxn id="145" idx="2"/>
            <a:endCxn id="146" idx="0"/>
          </p:cNvCxnSpPr>
          <p:nvPr/>
        </p:nvCxnSpPr>
        <p:spPr>
          <a:xfrm>
            <a:off x="2395575" y="2828050"/>
            <a:ext cx="0" cy="67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5"/>
          <p:cNvSpPr/>
          <p:nvPr/>
        </p:nvSpPr>
        <p:spPr>
          <a:xfrm>
            <a:off x="4742025" y="3499525"/>
            <a:ext cx="4254000" cy="3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25"/>
          <p:cNvCxnSpPr>
            <a:endCxn id="151" idx="0"/>
          </p:cNvCxnSpPr>
          <p:nvPr/>
        </p:nvCxnSpPr>
        <p:spPr>
          <a:xfrm>
            <a:off x="5374425" y="2828125"/>
            <a:ext cx="1494600" cy="67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5"/>
          <p:cNvCxnSpPr/>
          <p:nvPr/>
        </p:nvCxnSpPr>
        <p:spPr>
          <a:xfrm>
            <a:off x="6869025" y="2828125"/>
            <a:ext cx="0" cy="67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5"/>
          <p:cNvCxnSpPr>
            <a:endCxn id="151" idx="0"/>
          </p:cNvCxnSpPr>
          <p:nvPr/>
        </p:nvCxnSpPr>
        <p:spPr>
          <a:xfrm flipH="1">
            <a:off x="6869025" y="2828125"/>
            <a:ext cx="1569300" cy="67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2355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Dimension - </a:t>
            </a:r>
            <a:r>
              <a:rPr lang="en" sz="1800"/>
              <a:t>Single Document</a:t>
            </a:r>
            <a:endParaRPr sz="1800"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388825"/>
            <a:ext cx="59055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Given document-summary pairs,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163" y="1152500"/>
            <a:ext cx="4651674" cy="3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799050"/>
            <a:ext cx="59055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there exists a summarization function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375" y="2570753"/>
            <a:ext cx="1497100" cy="22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582950" y="2455113"/>
            <a:ext cx="1071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where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100" y="2513675"/>
            <a:ext cx="3174300" cy="3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2355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Dimension - Multi Document</a:t>
            </a:r>
            <a:endParaRPr sz="1800"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388825"/>
            <a:ext cx="59055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Given multidocument-summary pairs,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88" y="1129900"/>
            <a:ext cx="4628400" cy="3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3115388"/>
            <a:ext cx="59055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there exists a summarization function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752125"/>
            <a:ext cx="76797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with each multidocument a collection of documents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102" y="2452845"/>
            <a:ext cx="1499785" cy="3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925" y="3728603"/>
            <a:ext cx="1497100" cy="22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565500" y="3612963"/>
            <a:ext cx="1071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where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8650" y="3671525"/>
            <a:ext cx="3174300" cy="3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Input Length</a:t>
            </a:r>
            <a:endParaRPr sz="1800"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113812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Single Document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561157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Multi Document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900" y="1545900"/>
            <a:ext cx="1133350" cy="2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834" y="1545900"/>
            <a:ext cx="1148390" cy="2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330" y="2015525"/>
            <a:ext cx="307970" cy="2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Input Relation</a:t>
            </a:r>
            <a:endParaRPr sz="1800"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113812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Single Document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561157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Multi Document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611575" y="1420550"/>
            <a:ext cx="2514900" cy="1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Documents can be loosely related or tightly related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1138125" y="1420550"/>
            <a:ext cx="2514900" cy="1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Output Length</a:t>
            </a:r>
            <a:endParaRPr sz="1800"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1155600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Single Document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5629050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Multi Document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525" y="1513625"/>
            <a:ext cx="1247050" cy="2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983" y="1513621"/>
            <a:ext cx="1247025" cy="2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Focus</a:t>
            </a:r>
            <a:endParaRPr sz="1800"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113812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Single Document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561157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Multi Document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288425" y="1306263"/>
            <a:ext cx="59055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Summarization</a:t>
            </a:r>
            <a:r>
              <a:rPr lang="en" sz="1800">
                <a:solidFill>
                  <a:schemeClr val="dk2"/>
                </a:solidFill>
              </a:rPr>
              <a:t> function: generic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75" y="2083349"/>
            <a:ext cx="1508950" cy="20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40" y="2048995"/>
            <a:ext cx="3003460" cy="283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3729223" y="1943025"/>
            <a:ext cx="12180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where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311700" y="2527113"/>
            <a:ext cx="59055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Summarization function: focused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950" y="3313000"/>
            <a:ext cx="310218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729225" y="3196788"/>
            <a:ext cx="1071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where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275" y="3364524"/>
            <a:ext cx="1508950" cy="201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Method</a:t>
            </a:r>
            <a:endParaRPr sz="1800"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113812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Extractive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561157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Abstractive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013" y="1677187"/>
            <a:ext cx="1789125" cy="17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951" y="1590525"/>
            <a:ext cx="1875800" cy="18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64293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Credits: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https://www.flaticon.com/authors/freepik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https://www.flaticon.com/authors/roundicons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Method</a:t>
            </a:r>
            <a:endParaRPr sz="1800"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113" y="84800"/>
            <a:ext cx="6909782" cy="4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4294967295" type="body"/>
          </p:nvPr>
        </p:nvSpPr>
        <p:spPr>
          <a:xfrm>
            <a:off x="389825" y="836800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Presentation Outline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Sentence compression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document summarization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 document summarization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 based summarization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Extractive / abstractive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ROUGE (1, 2, L, N)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METEOR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 of metrics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Classical Methods and Fundamentals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MMR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based: TextRank and LexRank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ILP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Submodularity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4114800" y="836800"/>
            <a:ext cx="5184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/>
              <a:t>Single Document Summarization: Extractive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Sequence classification problem: scoring and selecting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Joint scoring and selecting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Reinforcement learning against metric as objective function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/>
              <a:t>Single Document Summarization: Abstractive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Seq2seq + attention + copying + coverage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Bottom up attention / KIGN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Modular segments for encoding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/>
              <a:t>Single Document Summarization: Hybrid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Extractive + sentence compression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Abstractive + gated graph sequence neural networks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/>
              <a:t>Multi Document Summarization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ILP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Extractive + graph convolutional networks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Abstractive seq2seq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/>
              <a:t>Future Directions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Goodness of metrics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/>
              <a:t>More abstractiveness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/>
              <a:t>Discussion Questions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4294967295" type="title"/>
          </p:nvPr>
        </p:nvSpPr>
        <p:spPr>
          <a:xfrm>
            <a:off x="154750" y="146000"/>
            <a:ext cx="86253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00"/>
                </a:highlight>
              </a:rPr>
              <a:t>This slid</a:t>
            </a:r>
            <a:r>
              <a:rPr lang="en" sz="2400">
                <a:highlight>
                  <a:srgbClr val="FFFF00"/>
                </a:highlight>
              </a:rPr>
              <a:t>e will be removed in the final version</a:t>
            </a:r>
            <a:endParaRPr sz="24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Method</a:t>
            </a:r>
            <a:endParaRPr sz="1800"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325" y="110000"/>
            <a:ext cx="6969358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Method</a:t>
            </a:r>
            <a:endParaRPr sz="1800"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238" y="56525"/>
            <a:ext cx="7083517" cy="42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Method</a:t>
            </a:r>
            <a:endParaRPr sz="1800"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950" y="124125"/>
            <a:ext cx="7140108" cy="4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Method - Extractive</a:t>
            </a:r>
            <a:endParaRPr sz="1800"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650" y="671575"/>
            <a:ext cx="1715749" cy="23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327450" y="521313"/>
            <a:ext cx="1071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595" y="623125"/>
            <a:ext cx="3415080" cy="3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3650" y="1903215"/>
            <a:ext cx="2096236" cy="28348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794838" y="1814713"/>
            <a:ext cx="1071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2288" y="2919198"/>
            <a:ext cx="6058385" cy="3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1108" y="1862725"/>
            <a:ext cx="2729567" cy="3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650" y="671575"/>
            <a:ext cx="1715749" cy="23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327450" y="521313"/>
            <a:ext cx="1071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595" y="623125"/>
            <a:ext cx="3415080" cy="3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736638" y="1739538"/>
            <a:ext cx="1071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2288" y="2919198"/>
            <a:ext cx="6058385" cy="3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Method - Abstractive</a:t>
            </a:r>
            <a:endParaRPr sz="1800"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5850" y="1873950"/>
            <a:ext cx="2044605" cy="34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6375" y="1815755"/>
            <a:ext cx="3895325" cy="393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Summaries: Method</a:t>
            </a:r>
            <a:endParaRPr sz="1800"/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119047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Extractive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5611575" y="770400"/>
            <a:ext cx="2514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Abstractive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1190475" y="1182125"/>
            <a:ext cx="36369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" sz="1800">
                <a:solidFill>
                  <a:schemeClr val="dk2"/>
                </a:solidFill>
              </a:rPr>
              <a:t>Easier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" sz="1800">
                <a:solidFill>
                  <a:schemeClr val="dk2"/>
                </a:solidFill>
              </a:rPr>
              <a:t>Grammatical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" sz="1800">
                <a:solidFill>
                  <a:schemeClr val="dk2"/>
                </a:solidFill>
              </a:rPr>
              <a:t>Readable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" sz="1800">
                <a:solidFill>
                  <a:schemeClr val="dk2"/>
                </a:solidFill>
              </a:rPr>
              <a:t>Relevant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" sz="1800">
                <a:solidFill>
                  <a:schemeClr val="dk2"/>
                </a:solidFill>
              </a:rPr>
              <a:t>Reasonably successful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Restrictive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5202675" y="1154700"/>
            <a:ext cx="36369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" sz="1800">
                <a:solidFill>
                  <a:schemeClr val="dk2"/>
                </a:solidFill>
              </a:rPr>
              <a:t>Essential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" sz="1800">
                <a:solidFill>
                  <a:schemeClr val="dk2"/>
                </a:solidFill>
              </a:rPr>
              <a:t>More similar to how we summarize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" sz="1800">
                <a:solidFill>
                  <a:schemeClr val="dk2"/>
                </a:solidFill>
              </a:rPr>
              <a:t>Can cope with various input lengths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Difficult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236200" y="500925"/>
            <a:ext cx="27990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Outline</a:t>
            </a:r>
            <a:endParaRPr sz="3600"/>
          </a:p>
        </p:txBody>
      </p:sp>
      <p:sp>
        <p:nvSpPr>
          <p:cNvPr id="294" name="Google Shape;294;p40"/>
          <p:cNvSpPr txBox="1"/>
          <p:nvPr>
            <p:ph idx="1" type="body"/>
          </p:nvPr>
        </p:nvSpPr>
        <p:spPr>
          <a:xfrm>
            <a:off x="423697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is Summarization?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Types of Summarization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 u="sng"/>
              <a:t>Evaluation Metrics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Classical Methods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1: Extractive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2: Abstractive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3: Extractive + Abstractive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4: Structure + Abstractive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Discussion Questions 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311700" y="2203050"/>
            <a:ext cx="85206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Evaluation Metrics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ROUGE</a:t>
            </a:r>
            <a:endParaRPr sz="1800"/>
          </a:p>
        </p:txBody>
      </p:sp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ROUGE: Recall-Oriented Understudy for Gisting Evaluation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ROUGE-N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ROUGE-L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ROUGE-W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ROUGE-S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ROUGE-SU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ROUGE: ROUGE-N</a:t>
            </a:r>
            <a:endParaRPr sz="1800"/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0" l="0" r="12556" t="0"/>
          <a:stretch/>
        </p:blipFill>
        <p:spPr>
          <a:xfrm>
            <a:off x="1873475" y="966950"/>
            <a:ext cx="5397049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30400" y="500925"/>
            <a:ext cx="27990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Outline</a:t>
            </a:r>
            <a:endParaRPr sz="3600"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21372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is Summarization?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Types of Summarization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Evaluation Metrics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Classical </a:t>
            </a:r>
            <a:r>
              <a:rPr lang="en" sz="1800"/>
              <a:t>Methods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1: Extractive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2: Abstractive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3: Extractive + Abstractive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4: Structure + Abstractive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Discussion Questions 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ROUGE: ROUGE-L</a:t>
            </a:r>
            <a:endParaRPr sz="1800"/>
          </a:p>
        </p:txBody>
      </p:sp>
      <p:pic>
        <p:nvPicPr>
          <p:cNvPr id="317" name="Google Shape;317;p44"/>
          <p:cNvPicPr preferRelativeResize="0"/>
          <p:nvPr/>
        </p:nvPicPr>
        <p:blipFill rotWithShape="1">
          <a:blip r:embed="rId3">
            <a:alphaModFix/>
          </a:blip>
          <a:srcRect b="0" l="0" r="28540" t="0"/>
          <a:stretch/>
        </p:blipFill>
        <p:spPr>
          <a:xfrm>
            <a:off x="2933812" y="500175"/>
            <a:ext cx="2513500" cy="25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 rotWithShape="1">
          <a:blip r:embed="rId4">
            <a:alphaModFix/>
          </a:blip>
          <a:srcRect b="0" l="0" r="21556" t="0"/>
          <a:stretch/>
        </p:blipFill>
        <p:spPr>
          <a:xfrm>
            <a:off x="2717363" y="2497900"/>
            <a:ext cx="31680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ROUGE: ROUGE-W</a:t>
            </a:r>
            <a:endParaRPr sz="1800"/>
          </a:p>
        </p:txBody>
      </p:sp>
      <p:pic>
        <p:nvPicPr>
          <p:cNvPr id="324" name="Google Shape;324;p45"/>
          <p:cNvPicPr preferRelativeResize="0"/>
          <p:nvPr/>
        </p:nvPicPr>
        <p:blipFill rotWithShape="1">
          <a:blip r:embed="rId3">
            <a:alphaModFix/>
          </a:blip>
          <a:srcRect b="0" l="0" r="22952" t="0"/>
          <a:stretch/>
        </p:blipFill>
        <p:spPr>
          <a:xfrm>
            <a:off x="2649275" y="675300"/>
            <a:ext cx="38454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Types of ROUGE: ROUGE-S</a:t>
            </a:r>
            <a:endParaRPr sz="1800"/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675325"/>
            <a:ext cx="43434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METEOR</a:t>
            </a:r>
            <a:endParaRPr sz="1800"/>
          </a:p>
        </p:txBody>
      </p:sp>
      <p:sp>
        <p:nvSpPr>
          <p:cNvPr id="336" name="Google Shape;336;p47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METEOR: Metric for Evaluation of Translation with Explicit Ordering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800" y="1668100"/>
            <a:ext cx="26098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 rotWithShape="1">
          <a:blip r:embed="rId4">
            <a:alphaModFix/>
          </a:blip>
          <a:srcRect b="0" l="0" r="5615" t="6032"/>
          <a:stretch/>
        </p:blipFill>
        <p:spPr>
          <a:xfrm>
            <a:off x="3783650" y="1499150"/>
            <a:ext cx="5142550" cy="9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1150" y="2933763"/>
            <a:ext cx="40767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Other Metrics</a:t>
            </a:r>
            <a:endParaRPr sz="1800"/>
          </a:p>
        </p:txBody>
      </p:sp>
      <p:sp>
        <p:nvSpPr>
          <p:cNvPr id="345" name="Google Shape;345;p48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Human Assessment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Relevance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Redundancy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Readability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Speed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Abstractiveness: % novel N-gram counts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2167800"/>
            <a:ext cx="85206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[4] Classical Methods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230400" y="500925"/>
            <a:ext cx="27990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Outline</a:t>
            </a:r>
            <a:endParaRPr sz="3600"/>
          </a:p>
        </p:txBody>
      </p:sp>
      <p:sp>
        <p:nvSpPr>
          <p:cNvPr id="356" name="Google Shape;356;p50"/>
          <p:cNvSpPr txBox="1"/>
          <p:nvPr>
            <p:ph idx="1" type="body"/>
          </p:nvPr>
        </p:nvSpPr>
        <p:spPr>
          <a:xfrm>
            <a:off x="421372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is Summarization?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Types of Summarization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Evaluation Metrics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 u="sng"/>
              <a:t>Classical Methods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1: Extractive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2: Abstractive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3: Extractive + Abstractive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Paper 4: Structure + Abstractive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Discussion Questions 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Classical Extractive Methods</a:t>
            </a:r>
            <a:endParaRPr sz="1800"/>
          </a:p>
        </p:txBody>
      </p:sp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MMR: Maximum Marginal Relevance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Submodularity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Graph-based: TextRank and LexRank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311700" y="2167800"/>
            <a:ext cx="85206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[4] Classical Methods - MMR</a:t>
            </a:r>
            <a:endParaRPr/>
          </a:p>
        </p:txBody>
      </p:sp>
      <p:sp>
        <p:nvSpPr>
          <p:cNvPr id="368" name="Google Shape;368;p52"/>
          <p:cNvSpPr txBox="1"/>
          <p:nvPr>
            <p:ph type="title"/>
          </p:nvPr>
        </p:nvSpPr>
        <p:spPr>
          <a:xfrm>
            <a:off x="311700" y="294750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The Use of MMR, Diversity-Based Reranking for Reordering Documents and Producing Summaries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{Carbonell, Goldstein}: CMU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SIGIR 1998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Classical Extractive Methods: MMR</a:t>
            </a:r>
            <a:endParaRPr sz="1800"/>
          </a:p>
        </p:txBody>
      </p:sp>
      <p:pic>
        <p:nvPicPr>
          <p:cNvPr id="374" name="Google Shape;3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00575"/>
            <a:ext cx="8839201" cy="114214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3"/>
          <p:cNvSpPr txBox="1"/>
          <p:nvPr>
            <p:ph idx="1" type="body"/>
          </p:nvPr>
        </p:nvSpPr>
        <p:spPr>
          <a:xfrm>
            <a:off x="232800" y="473600"/>
            <a:ext cx="8693400" cy="13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Linear combination between “relevance” and “novelty”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“Relevance”: relevant to the query, defined by Sim1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“Novelty”: minimal similarity to previously selected sentences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2146500"/>
            <a:ext cx="85206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What is summarization?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Classical Extractive Methods: MMR</a:t>
            </a:r>
            <a:endParaRPr sz="1800"/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00575"/>
            <a:ext cx="8839201" cy="11421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4"/>
          <p:cNvSpPr txBox="1"/>
          <p:nvPr>
            <p:ph idx="1" type="body"/>
          </p:nvPr>
        </p:nvSpPr>
        <p:spPr>
          <a:xfrm>
            <a:off x="5230950" y="1303175"/>
            <a:ext cx="1279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Scoring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54"/>
          <p:cNvSpPr txBox="1"/>
          <p:nvPr>
            <p:ph idx="1" type="body"/>
          </p:nvPr>
        </p:nvSpPr>
        <p:spPr>
          <a:xfrm>
            <a:off x="1804975" y="1303175"/>
            <a:ext cx="1773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Selection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84" name="Google Shape;384;p54"/>
          <p:cNvCxnSpPr>
            <a:stCxn id="383" idx="2"/>
          </p:cNvCxnSpPr>
          <p:nvPr/>
        </p:nvCxnSpPr>
        <p:spPr>
          <a:xfrm>
            <a:off x="2691625" y="1763675"/>
            <a:ext cx="2400" cy="7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54"/>
          <p:cNvCxnSpPr/>
          <p:nvPr/>
        </p:nvCxnSpPr>
        <p:spPr>
          <a:xfrm>
            <a:off x="5793975" y="1677525"/>
            <a:ext cx="2400" cy="7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311700" y="2167800"/>
            <a:ext cx="85206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[4] Classical Methods - Submodularity</a:t>
            </a:r>
            <a:endParaRPr/>
          </a:p>
        </p:txBody>
      </p:sp>
      <p:sp>
        <p:nvSpPr>
          <p:cNvPr id="391" name="Google Shape;391;p55"/>
          <p:cNvSpPr txBox="1"/>
          <p:nvPr>
            <p:ph type="title"/>
          </p:nvPr>
        </p:nvSpPr>
        <p:spPr>
          <a:xfrm>
            <a:off x="311700" y="294750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 Class of Submodular Functions for Document Summarization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{Lin, Bilmes}: UW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ACL 2011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Classical Extractive Methods: Submodular Functions</a:t>
            </a:r>
            <a:endParaRPr sz="1800"/>
          </a:p>
        </p:txBody>
      </p:sp>
      <p:sp>
        <p:nvSpPr>
          <p:cNvPr id="397" name="Google Shape;397;p56"/>
          <p:cNvSpPr txBox="1"/>
          <p:nvPr>
            <p:ph idx="1" type="body"/>
          </p:nvPr>
        </p:nvSpPr>
        <p:spPr>
          <a:xfrm>
            <a:off x="311700" y="473600"/>
            <a:ext cx="8693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Submodularity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98" name="Google Shape;398;p56"/>
          <p:cNvSpPr txBox="1"/>
          <p:nvPr>
            <p:ph idx="1" type="body"/>
          </p:nvPr>
        </p:nvSpPr>
        <p:spPr>
          <a:xfrm>
            <a:off x="311700" y="934100"/>
            <a:ext cx="3617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Given a set of sentences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9" name="Google Shape;3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785" y="1009375"/>
            <a:ext cx="2074242" cy="30996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6"/>
          <p:cNvSpPr txBox="1"/>
          <p:nvPr>
            <p:ph idx="1" type="body"/>
          </p:nvPr>
        </p:nvSpPr>
        <p:spPr>
          <a:xfrm>
            <a:off x="311700" y="1621125"/>
            <a:ext cx="3617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and a function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01" name="Google Shape;40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270" y="1678152"/>
            <a:ext cx="1573563" cy="27627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 txBox="1"/>
          <p:nvPr>
            <p:ph idx="1" type="body"/>
          </p:nvPr>
        </p:nvSpPr>
        <p:spPr>
          <a:xfrm>
            <a:off x="3652950" y="1623675"/>
            <a:ext cx="2010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for a subset 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3" name="Google Shape;40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1901" y="1713239"/>
            <a:ext cx="765324" cy="27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6950" y="2375024"/>
            <a:ext cx="4312992" cy="33691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6"/>
          <p:cNvSpPr txBox="1"/>
          <p:nvPr>
            <p:ph idx="1" type="body"/>
          </p:nvPr>
        </p:nvSpPr>
        <p:spPr>
          <a:xfrm>
            <a:off x="311700" y="2915500"/>
            <a:ext cx="3617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for a bound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06" name="Google Shape;40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5908" y="3041312"/>
            <a:ext cx="157356" cy="2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6"/>
          <p:cNvSpPr txBox="1"/>
          <p:nvPr>
            <p:ph idx="1" type="body"/>
          </p:nvPr>
        </p:nvSpPr>
        <p:spPr>
          <a:xfrm>
            <a:off x="311700" y="2313238"/>
            <a:ext cx="3617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problem is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Classical Extractive Methods: Submodular Functions</a:t>
            </a:r>
            <a:endParaRPr sz="1800"/>
          </a:p>
        </p:txBody>
      </p:sp>
      <p:sp>
        <p:nvSpPr>
          <p:cNvPr id="413" name="Google Shape;413;p57"/>
          <p:cNvSpPr txBox="1"/>
          <p:nvPr>
            <p:ph idx="1" type="body"/>
          </p:nvPr>
        </p:nvSpPr>
        <p:spPr>
          <a:xfrm>
            <a:off x="311700" y="473600"/>
            <a:ext cx="8693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Submodularity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14" name="Google Shape;414;p57"/>
          <p:cNvSpPr txBox="1"/>
          <p:nvPr>
            <p:ph idx="1" type="body"/>
          </p:nvPr>
        </p:nvSpPr>
        <p:spPr>
          <a:xfrm>
            <a:off x="311700" y="934100"/>
            <a:ext cx="85191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𝓕 is submodular if 𝓕 satisfies diminishing returns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800" y="1505900"/>
            <a:ext cx="5105210" cy="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7"/>
          <p:cNvSpPr txBox="1"/>
          <p:nvPr>
            <p:ph idx="1" type="body"/>
          </p:nvPr>
        </p:nvSpPr>
        <p:spPr>
          <a:xfrm>
            <a:off x="311700" y="1926275"/>
            <a:ext cx="85191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𝓕 is monotone non-decreasing if 𝓕 satisfies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7" name="Google Shape;41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747" y="2553675"/>
            <a:ext cx="2771309" cy="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7"/>
          <p:cNvSpPr txBox="1"/>
          <p:nvPr>
            <p:ph idx="1" type="body"/>
          </p:nvPr>
        </p:nvSpPr>
        <p:spPr>
          <a:xfrm>
            <a:off x="311700" y="2864175"/>
            <a:ext cx="85191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𝓕 is monotone submodular if it is both submodular and monotone non-decreasing. If </a:t>
            </a:r>
            <a:r>
              <a:rPr lang="en" sz="1800">
                <a:solidFill>
                  <a:schemeClr val="dk2"/>
                </a:solidFill>
              </a:rPr>
              <a:t>𝓕 is monotone submodular, then there is a greedy algorithm that can find an approximate solution within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9" name="Google Shape;419;p57"/>
          <p:cNvSpPr txBox="1"/>
          <p:nvPr>
            <p:ph idx="1" type="body"/>
          </p:nvPr>
        </p:nvSpPr>
        <p:spPr>
          <a:xfrm>
            <a:off x="4118100" y="3792663"/>
            <a:ext cx="3690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of the optimal solution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2061" y="3896163"/>
            <a:ext cx="953988" cy="2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/>
          <p:nvPr>
            <p:ph idx="1" type="body"/>
          </p:nvPr>
        </p:nvSpPr>
        <p:spPr>
          <a:xfrm>
            <a:off x="311700" y="473600"/>
            <a:ext cx="8693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Summarization as Submodularity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26" name="Google Shape;426;p58"/>
          <p:cNvSpPr txBox="1"/>
          <p:nvPr>
            <p:ph idx="1" type="body"/>
          </p:nvPr>
        </p:nvSpPr>
        <p:spPr>
          <a:xfrm>
            <a:off x="340800" y="1386750"/>
            <a:ext cx="3268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Knapsack constraint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340800" y="2341500"/>
            <a:ext cx="3268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Covering</a:t>
            </a:r>
            <a:r>
              <a:rPr lang="en" sz="1800">
                <a:solidFill>
                  <a:schemeClr val="dk2"/>
                </a:solidFill>
              </a:rPr>
              <a:t> constraint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388" y="1275763"/>
            <a:ext cx="4088026" cy="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400" y="2276138"/>
            <a:ext cx="3873100" cy="7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Classical Extractive Methods: Submodular Functions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/>
          <p:nvPr>
            <p:ph idx="1" type="body"/>
          </p:nvPr>
        </p:nvSpPr>
        <p:spPr>
          <a:xfrm>
            <a:off x="311700" y="473600"/>
            <a:ext cx="8693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Summarization as Submodularity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36" name="Google Shape;436;p59"/>
          <p:cNvSpPr txBox="1"/>
          <p:nvPr>
            <p:ph idx="1" type="body"/>
          </p:nvPr>
        </p:nvSpPr>
        <p:spPr>
          <a:xfrm>
            <a:off x="311700" y="979475"/>
            <a:ext cx="9510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MMR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37" name="Google Shape;4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450" y="979475"/>
            <a:ext cx="4301782" cy="52026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9"/>
          <p:cNvSpPr txBox="1"/>
          <p:nvPr>
            <p:ph idx="1" type="body"/>
          </p:nvPr>
        </p:nvSpPr>
        <p:spPr>
          <a:xfrm>
            <a:off x="311700" y="1713950"/>
            <a:ext cx="86430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is a submodular function because diminishing returns fulfills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39" name="Google Shape;4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550" y="2248475"/>
            <a:ext cx="4151725" cy="8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9"/>
          <p:cNvSpPr txBox="1"/>
          <p:nvPr>
            <p:ph idx="1" type="body"/>
          </p:nvPr>
        </p:nvSpPr>
        <p:spPr>
          <a:xfrm>
            <a:off x="336913" y="3057325"/>
            <a:ext cx="8643000" cy="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still not monotone, so the greedy </a:t>
            </a:r>
            <a:r>
              <a:rPr lang="en" sz="1800">
                <a:solidFill>
                  <a:schemeClr val="dk2"/>
                </a:solidFill>
              </a:rPr>
              <a:t>algorithm’s</a:t>
            </a:r>
            <a:r>
              <a:rPr lang="en" sz="1800">
                <a:solidFill>
                  <a:schemeClr val="dk2"/>
                </a:solidFill>
              </a:rPr>
              <a:t> constant-factor approximation guarantee does not apply. We can define functions </a:t>
            </a:r>
            <a:r>
              <a:rPr lang="en" sz="1800">
                <a:solidFill>
                  <a:schemeClr val="dk2"/>
                </a:solidFill>
              </a:rPr>
              <a:t>𝓕 that are monotone submodular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1" name="Google Shape;441;p5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Classical Extractive Methods: Submodular Functions</a:t>
            </a:r>
            <a:endParaRPr sz="1800"/>
          </a:p>
        </p:txBody>
      </p:sp>
      <p:pic>
        <p:nvPicPr>
          <p:cNvPr id="442" name="Google Shape;44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275" y="2505000"/>
            <a:ext cx="837201" cy="2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Classical Extractive Methods: Submodular Functions</a:t>
            </a:r>
            <a:endParaRPr sz="1800"/>
          </a:p>
        </p:txBody>
      </p:sp>
      <p:sp>
        <p:nvSpPr>
          <p:cNvPr id="448" name="Google Shape;448;p60"/>
          <p:cNvSpPr txBox="1"/>
          <p:nvPr>
            <p:ph idx="1" type="body"/>
          </p:nvPr>
        </p:nvSpPr>
        <p:spPr>
          <a:xfrm>
            <a:off x="311700" y="473600"/>
            <a:ext cx="8693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Summarization Evaluation as Submodularity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49" name="Google Shape;449;p60"/>
          <p:cNvSpPr txBox="1"/>
          <p:nvPr>
            <p:ph idx="1" type="body"/>
          </p:nvPr>
        </p:nvSpPr>
        <p:spPr>
          <a:xfrm>
            <a:off x="311700" y="979475"/>
            <a:ext cx="1596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ROUGE-N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50" name="Google Shape;4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875" y="1517725"/>
            <a:ext cx="4365055" cy="7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0"/>
          <p:cNvSpPr txBox="1"/>
          <p:nvPr>
            <p:ph idx="1" type="body"/>
          </p:nvPr>
        </p:nvSpPr>
        <p:spPr>
          <a:xfrm>
            <a:off x="311700" y="2423575"/>
            <a:ext cx="8561400" cy="17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    is monotone modular, and                   is concave non-decreasing,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                   is monotone submodular. Summation preserves submodularity and denominator is constant.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Therefore, ROUGE-N is monotone submodular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52" name="Google Shape;45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50" y="2601975"/>
            <a:ext cx="371360" cy="1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025" y="2601975"/>
            <a:ext cx="686453" cy="1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5" y="2869600"/>
            <a:ext cx="1047967" cy="1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/>
          <p:nvPr>
            <p:ph type="title"/>
          </p:nvPr>
        </p:nvSpPr>
        <p:spPr>
          <a:xfrm>
            <a:off x="311700" y="2167800"/>
            <a:ext cx="85206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[4] Classical Methods - Graph Based</a:t>
            </a:r>
            <a:endParaRPr/>
          </a:p>
        </p:txBody>
      </p:sp>
      <p:sp>
        <p:nvSpPr>
          <p:cNvPr id="460" name="Google Shape;460;p61"/>
          <p:cNvSpPr txBox="1"/>
          <p:nvPr>
            <p:ph type="title"/>
          </p:nvPr>
        </p:nvSpPr>
        <p:spPr>
          <a:xfrm>
            <a:off x="311700" y="294750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TextRank: Brining Order into Texts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{Mihalcea, Tarau}: UNT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EMNLP 2004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Classical Extractive Methods: Graph-Based (TextRank)</a:t>
            </a:r>
            <a:endParaRPr sz="1800"/>
          </a:p>
        </p:txBody>
      </p:sp>
      <p:pic>
        <p:nvPicPr>
          <p:cNvPr id="466" name="Google Shape;4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87450"/>
            <a:ext cx="62484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2335250"/>
            <a:ext cx="75247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2"/>
          <p:cNvSpPr txBox="1"/>
          <p:nvPr>
            <p:ph idx="1" type="body"/>
          </p:nvPr>
        </p:nvSpPr>
        <p:spPr>
          <a:xfrm>
            <a:off x="450600" y="586650"/>
            <a:ext cx="86934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Unweighted graphs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69" name="Google Shape;469;p62"/>
          <p:cNvSpPr txBox="1"/>
          <p:nvPr>
            <p:ph idx="1" type="body"/>
          </p:nvPr>
        </p:nvSpPr>
        <p:spPr>
          <a:xfrm>
            <a:off x="532350" y="2106650"/>
            <a:ext cx="86934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Weighted graphs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Classical Extractive Methods: Graph-Based (TextRank)</a:t>
            </a:r>
            <a:endParaRPr sz="1800"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4018431" cy="4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 rotWithShape="1">
          <a:blip r:embed="rId4">
            <a:alphaModFix/>
          </a:blip>
          <a:srcRect b="0" l="0" r="0" t="1912"/>
          <a:stretch/>
        </p:blipFill>
        <p:spPr>
          <a:xfrm>
            <a:off x="4170825" y="275400"/>
            <a:ext cx="4668374" cy="38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munster have signed new zealand international francis saili on a two-year deal . utility back saili , who made his all blacks debut against argentina in 2013 , will move to the province later this year after the completion of his 2015 contractual commitments . the 24-year-old currently plays for auckland-based super rugby side the blues and was part of the new zealand under-20 side that won the junior world championship in italy in 2011 . saili ‘s signature is something of a coup for munster and head coach anthony foley believes he will be a great addition to their backline . francis saili has signed a two-year deal to join munster and will link up with them later this year . ‘ we are really pleased that francis has committed hi future to the province , ‘ foley told munster ‘s official website . ‘ he is a talented centre with an impressive skill-set and he possesses the physical attributes to excel in the northern hemisphere . ‘ i believe he will be a great addition to our backline and we look forward to welcoming him to munster . ‘ saili has been capped twice by new zealand and was part of the under 20 side that won the junior championship in 2011 . </a:t>
            </a:r>
            <a:endParaRPr sz="1000"/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utility back francis saili will join up with munster later this year . the new zealand international has signed a two-year contract . saili made his debut for the all blacks against argentina in 2013 .</a:t>
            </a: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Classical Extractive Methods: Graph-Based (TextRank)</a:t>
            </a:r>
            <a:endParaRPr sz="1800"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4018431" cy="4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4"/>
          <p:cNvPicPr preferRelativeResize="0"/>
          <p:nvPr/>
        </p:nvPicPr>
        <p:blipFill rotWithShape="1">
          <a:blip r:embed="rId4">
            <a:alphaModFix/>
          </a:blip>
          <a:srcRect b="0" l="0" r="0" t="1777"/>
          <a:stretch/>
        </p:blipFill>
        <p:spPr>
          <a:xfrm>
            <a:off x="4342900" y="151263"/>
            <a:ext cx="4546826" cy="414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type="title"/>
          </p:nvPr>
        </p:nvSpPr>
        <p:spPr>
          <a:xfrm>
            <a:off x="230400" y="500925"/>
            <a:ext cx="27990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Outline</a:t>
            </a:r>
            <a:endParaRPr sz="3600"/>
          </a:p>
        </p:txBody>
      </p:sp>
      <p:sp>
        <p:nvSpPr>
          <p:cNvPr id="489" name="Google Shape;489;p65"/>
          <p:cNvSpPr txBox="1"/>
          <p:nvPr>
            <p:ph idx="1" type="body"/>
          </p:nvPr>
        </p:nvSpPr>
        <p:spPr>
          <a:xfrm>
            <a:off x="421372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is Summarization?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Types of Summarization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Evaluation Metrics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Classical Methods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 u="sng"/>
              <a:t>Paper 1: Extractive 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 u="sng"/>
              <a:t>Paper 2: Abstractive 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 u="sng"/>
              <a:t>Paper 3: Extractive + Abstractive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 u="sng"/>
              <a:t>Paper 4: Structure + Abstractive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Discussion Questions 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/>
          <p:nvPr>
            <p:ph type="title"/>
          </p:nvPr>
        </p:nvSpPr>
        <p:spPr>
          <a:xfrm>
            <a:off x="311700" y="2196000"/>
            <a:ext cx="85206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[5] Paper 1: Extractive</a:t>
            </a:r>
            <a:endParaRPr/>
          </a:p>
        </p:txBody>
      </p:sp>
      <p:sp>
        <p:nvSpPr>
          <p:cNvPr id="495" name="Google Shape;495;p66"/>
          <p:cNvSpPr txBox="1"/>
          <p:nvPr>
            <p:ph type="title"/>
          </p:nvPr>
        </p:nvSpPr>
        <p:spPr>
          <a:xfrm>
            <a:off x="311700" y="294750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Neural Document Summarization by Jointly Learning to Score and Select Sentences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{Zhou, Zhao}: HIT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{Yang, Wei, Huang, Zhou}: Microsoft Research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ACL 2018</a:t>
            </a:r>
            <a:endParaRPr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Paper Summary</a:t>
            </a:r>
            <a:endParaRPr sz="1800"/>
          </a:p>
        </p:txBody>
      </p:sp>
      <p:sp>
        <p:nvSpPr>
          <p:cNvPr id="501" name="Google Shape;501;p67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A neural framework for extractive single-document summarization that conducts sentence scoring and selection simultaneously achieves (then) SOTA performance.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1" lang="en" sz="1800">
                <a:solidFill>
                  <a:schemeClr val="dk2"/>
                </a:solidFill>
              </a:rPr>
              <a:t>Hierarchical document encoder to represent sentences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1" lang="en" sz="1800">
                <a:solidFill>
                  <a:schemeClr val="dk2"/>
                </a:solidFill>
              </a:rPr>
              <a:t>Sentence extractor scores and selects a sentence from unselected sentences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Recap: Extractive Methods</a:t>
            </a:r>
            <a:endParaRPr sz="1800"/>
          </a:p>
        </p:txBody>
      </p:sp>
      <p:sp>
        <p:nvSpPr>
          <p:cNvPr id="507" name="Google Shape;507;p68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Sentence scoring: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TF, TFIDF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Sentence features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Graph-based: centrality, PageRank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Sentence Selection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MMR heuristic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Optimization problem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Recap: Extractive Methods</a:t>
            </a:r>
            <a:endParaRPr sz="1800"/>
          </a:p>
        </p:txBody>
      </p:sp>
      <p:sp>
        <p:nvSpPr>
          <p:cNvPr id="513" name="Google Shape;513;p69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Neural Methods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Sequence labelling task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Assign probability of being extracted to each sentence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Select sentence according to probability until length limit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Insight</a:t>
            </a:r>
            <a:endParaRPr sz="1800"/>
          </a:p>
        </p:txBody>
      </p:sp>
      <p:sp>
        <p:nvSpPr>
          <p:cNvPr id="519" name="Google Shape;519;p70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Scoring sentences requires knowledge of what has been selected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Selecting sentences requires knowledge of how sentences has been scored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Couple scoring and selection together so that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Sentence scoring is aware of previously selected sentences (use RNN)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Sentence selection is the argmax over the RNN’s learned function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20" name="Google Shape;5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3305700"/>
            <a:ext cx="49911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</a:t>
            </a:r>
            <a:endParaRPr sz="1800"/>
          </a:p>
        </p:txBody>
      </p:sp>
      <p:pic>
        <p:nvPicPr>
          <p:cNvPr id="526" name="Google Shape;52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88" y="709601"/>
            <a:ext cx="8017824" cy="33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1"/>
          <p:cNvSpPr txBox="1"/>
          <p:nvPr/>
        </p:nvSpPr>
        <p:spPr>
          <a:xfrm>
            <a:off x="1547750" y="431100"/>
            <a:ext cx="3426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Hierarchical Document Encoder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71"/>
          <p:cNvSpPr txBox="1"/>
          <p:nvPr/>
        </p:nvSpPr>
        <p:spPr>
          <a:xfrm>
            <a:off x="5901075" y="431100"/>
            <a:ext cx="3426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Sentence Extractor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71"/>
          <p:cNvSpPr txBox="1"/>
          <p:nvPr/>
        </p:nvSpPr>
        <p:spPr>
          <a:xfrm>
            <a:off x="1547750" y="3934925"/>
            <a:ext cx="3426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Pre-trained GloVe embeddings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Sentence Extractor</a:t>
            </a:r>
            <a:endParaRPr sz="1800"/>
          </a:p>
        </p:txBody>
      </p:sp>
      <p:pic>
        <p:nvPicPr>
          <p:cNvPr id="535" name="Google Shape;5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000" y="1071050"/>
            <a:ext cx="55054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2"/>
          <p:cNvPicPr preferRelativeResize="0"/>
          <p:nvPr/>
        </p:nvPicPr>
        <p:blipFill rotWithShape="1">
          <a:blip r:embed="rId4">
            <a:alphaModFix/>
          </a:blip>
          <a:srcRect b="0" l="0" r="0" t="11668"/>
          <a:stretch/>
        </p:blipFill>
        <p:spPr>
          <a:xfrm>
            <a:off x="2525750" y="2636750"/>
            <a:ext cx="4457700" cy="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Objective Function</a:t>
            </a:r>
            <a:endParaRPr sz="1800"/>
          </a:p>
        </p:txBody>
      </p:sp>
      <p:pic>
        <p:nvPicPr>
          <p:cNvPr id="542" name="Google Shape;54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725" y="336700"/>
            <a:ext cx="54673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525" y="1128200"/>
            <a:ext cx="55435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3"/>
          <p:cNvPicPr preferRelativeResize="0"/>
          <p:nvPr/>
        </p:nvPicPr>
        <p:blipFill rotWithShape="1">
          <a:blip r:embed="rId5">
            <a:alphaModFix/>
          </a:blip>
          <a:srcRect b="0" l="0" r="0" t="9297"/>
          <a:stretch/>
        </p:blipFill>
        <p:spPr>
          <a:xfrm>
            <a:off x="2101125" y="2460475"/>
            <a:ext cx="5010150" cy="10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4525" y="3403775"/>
            <a:ext cx="44005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444450" y="1313200"/>
            <a:ext cx="82551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“Distilling the most important information from a text to produce an abridged version for a particular task and user”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(Mani and Maybury, 1999)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Definition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Datasets</a:t>
            </a:r>
            <a:endParaRPr sz="1800"/>
          </a:p>
        </p:txBody>
      </p:sp>
      <p:sp>
        <p:nvSpPr>
          <p:cNvPr id="551" name="Google Shape;551;p74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CNN/Daily Mail corpus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Construct training data labels by maximizing ROUGE-2 F1 score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Use non-anonymized version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5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munster have signed new zealand international francis saili on a two-year deal . utility back saili , who made his all blacks debut against argentina in 2013 , will move to the province later this year after the completion of his 2015 contractual commitments . the 24-year-old currently plays for auckland-based super rugby side the blues and was part of the new zealand under-20 side that won the junior world championship in italy in 2011 . saili ‘s signature is something of a coup for munster and head coach anthony foley believes he will be a great addition to their backline . francis saili has signed a two-year deal to join munster and will link up with them later this year . ‘ we are really pleased that francis has committed hi future to the province , ‘ foley told munster ‘s official website . ‘ he is a talented centre with an impressive skill-set and he possesses the physical attributes to excel in the northern hemisphere . ‘ i believe he will be a great addition to our backline and we look forward to welcoming him to munster . ‘ saili has been capped twice by new zealand and was part of the under 20 side that won the junior championship in 2011 . </a:t>
            </a:r>
            <a:endParaRPr sz="1000"/>
          </a:p>
        </p:txBody>
      </p:sp>
      <p:sp>
        <p:nvSpPr>
          <p:cNvPr id="557" name="Google Shape;557;p75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utility back francis saili will join up with munster later this year . the new zealand international has signed a two-year contract . saili made his debut for the all blacks against argentina in 2013 .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13" y="657350"/>
            <a:ext cx="4390325" cy="28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50" y="657350"/>
            <a:ext cx="3531250" cy="12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</a:t>
            </a:r>
            <a:endParaRPr sz="1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Analysis</a:t>
            </a:r>
            <a:endParaRPr sz="1800"/>
          </a:p>
        </p:txBody>
      </p:sp>
      <p:pic>
        <p:nvPicPr>
          <p:cNvPr id="570" name="Google Shape;57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2100"/>
            <a:ext cx="8839200" cy="249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8"/>
          <p:cNvSpPr txBox="1"/>
          <p:nvPr>
            <p:ph type="title"/>
          </p:nvPr>
        </p:nvSpPr>
        <p:spPr>
          <a:xfrm>
            <a:off x="311700" y="2196000"/>
            <a:ext cx="85206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[6] Paper 2: Abstractive</a:t>
            </a:r>
            <a:endParaRPr/>
          </a:p>
        </p:txBody>
      </p:sp>
      <p:sp>
        <p:nvSpPr>
          <p:cNvPr id="576" name="Google Shape;576;p78"/>
          <p:cNvSpPr txBox="1"/>
          <p:nvPr>
            <p:ph type="title"/>
          </p:nvPr>
        </p:nvSpPr>
        <p:spPr>
          <a:xfrm>
            <a:off x="311700" y="294750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Get To The Point: Summarization with Pointer-Generator Networks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{See, Manning}: Stanford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{Liu}: Google Brain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ACL 2017</a:t>
            </a:r>
            <a:endParaRPr sz="2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Paper Summary</a:t>
            </a:r>
            <a:endParaRPr sz="1800"/>
          </a:p>
        </p:txBody>
      </p:sp>
      <p:sp>
        <p:nvSpPr>
          <p:cNvPr id="582" name="Google Shape;582;p79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A neural framework for abstractive single-document summarization that augments the standard sequence-to-sequence attention model with a pointer network and a coverage mechanism achieves (then) SOTA performance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1" lang="en" sz="1800">
                <a:solidFill>
                  <a:schemeClr val="dk2"/>
                </a:solidFill>
              </a:rPr>
              <a:t>Pointer-generator network allows copying words via pointing and generating words from fixed vocabulary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1" lang="en" sz="1800">
                <a:solidFill>
                  <a:schemeClr val="dk2"/>
                </a:solidFill>
              </a:rPr>
              <a:t>Coverage mechanism avoids repeated attention leading to repetitive text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Recap: Sequence-to-Sequence with Attention</a:t>
            </a:r>
            <a:endParaRPr sz="1800"/>
          </a:p>
        </p:txBody>
      </p:sp>
      <p:sp>
        <p:nvSpPr>
          <p:cNvPr id="588" name="Google Shape;588;p80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9" name="Google Shape;5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00" y="481700"/>
            <a:ext cx="8564602" cy="35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Recap: Sequence-to-Sequence with Attention</a:t>
            </a:r>
            <a:endParaRPr sz="1800"/>
          </a:p>
        </p:txBody>
      </p:sp>
      <p:sp>
        <p:nvSpPr>
          <p:cNvPr id="595" name="Google Shape;595;p81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6" name="Google Shape;5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963" y="767275"/>
            <a:ext cx="4247400" cy="8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338" y="1540875"/>
            <a:ext cx="3011013" cy="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6988" y="1925175"/>
            <a:ext cx="4592554" cy="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3063" y="2360475"/>
            <a:ext cx="3236300" cy="3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9500" y="2709500"/>
            <a:ext cx="323630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9475" y="3077813"/>
            <a:ext cx="3236325" cy="550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Insight</a:t>
            </a:r>
            <a:endParaRPr sz="1800"/>
          </a:p>
        </p:txBody>
      </p:sp>
      <p:sp>
        <p:nvSpPr>
          <p:cNvPr id="607" name="Google Shape;607;p82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Abstractive summaries often are unable to reproduce factual details or deal with OOV words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Use a pointer network to allow copying words from source text by pointing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Abstractive summaries often repeat themselves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Use a coverage vector to keep track of attention history, and avoid repeated attention at same locations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Pointer-Generator Network</a:t>
            </a:r>
            <a:endParaRPr sz="1800"/>
          </a:p>
        </p:txBody>
      </p:sp>
      <p:pic>
        <p:nvPicPr>
          <p:cNvPr id="613" name="Google Shape;61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094" y="1485300"/>
            <a:ext cx="5159657" cy="59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250" y="2242095"/>
            <a:ext cx="5404682" cy="591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Stages of Summarization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Book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synopses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News headlines, tweets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Abstracts of scientific papers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Snippets for web search results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Action items from meeting minutes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Compressed sentences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Email thread summaries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Movie summaries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Code documentation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News cluster summarization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etc.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Pointer-Generator Network</a:t>
            </a:r>
            <a:endParaRPr sz="1800"/>
          </a:p>
        </p:txBody>
      </p:sp>
      <p:pic>
        <p:nvPicPr>
          <p:cNvPr id="620" name="Google Shape;62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25" y="189775"/>
            <a:ext cx="7154551" cy="403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Coverage Mechanism</a:t>
            </a:r>
            <a:endParaRPr sz="1800"/>
          </a:p>
        </p:txBody>
      </p:sp>
      <p:pic>
        <p:nvPicPr>
          <p:cNvPr id="626" name="Google Shape;62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325" y="1199350"/>
            <a:ext cx="3016258" cy="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625" y="1659850"/>
            <a:ext cx="4828744" cy="5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3950" y="2293525"/>
            <a:ext cx="3647634" cy="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3138" y="2833088"/>
            <a:ext cx="4777721" cy="5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</a:t>
            </a:r>
            <a:endParaRPr sz="1800"/>
          </a:p>
        </p:txBody>
      </p:sp>
      <p:pic>
        <p:nvPicPr>
          <p:cNvPr id="635" name="Google Shape;63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505725"/>
            <a:ext cx="53530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</a:t>
            </a:r>
            <a:endParaRPr sz="1800"/>
          </a:p>
        </p:txBody>
      </p:sp>
      <p:pic>
        <p:nvPicPr>
          <p:cNvPr id="641" name="Google Shape;64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63" y="853850"/>
            <a:ext cx="8578674" cy="27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Analysis</a:t>
            </a:r>
            <a:endParaRPr sz="1800"/>
          </a:p>
        </p:txBody>
      </p:sp>
      <p:pic>
        <p:nvPicPr>
          <p:cNvPr id="647" name="Google Shape;64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63" y="542825"/>
            <a:ext cx="4426874" cy="33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Analysis</a:t>
            </a:r>
            <a:endParaRPr sz="1800"/>
          </a:p>
        </p:txBody>
      </p:sp>
      <p:pic>
        <p:nvPicPr>
          <p:cNvPr id="653" name="Google Shape;65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300" y="596300"/>
            <a:ext cx="4271401" cy="30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0"/>
          <p:cNvSpPr txBox="1"/>
          <p:nvPr>
            <p:ph type="title"/>
          </p:nvPr>
        </p:nvSpPr>
        <p:spPr>
          <a:xfrm>
            <a:off x="311700" y="2196000"/>
            <a:ext cx="85206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[7] Paper 3: Extractive + Abstractive</a:t>
            </a:r>
            <a:endParaRPr/>
          </a:p>
        </p:txBody>
      </p:sp>
      <p:sp>
        <p:nvSpPr>
          <p:cNvPr id="659" name="Google Shape;659;p90"/>
          <p:cNvSpPr txBox="1"/>
          <p:nvPr>
            <p:ph type="title"/>
          </p:nvPr>
        </p:nvSpPr>
        <p:spPr>
          <a:xfrm>
            <a:off x="311700" y="294750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Fast Abstractive Summarization with Reinforce-Selected Sentence Rewriting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{Chen, Bansal}: UNC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ACL 2018</a:t>
            </a:r>
            <a:endParaRPr sz="2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Paper Summary</a:t>
            </a:r>
            <a:endParaRPr sz="1800"/>
          </a:p>
        </p:txBody>
      </p:sp>
      <p:sp>
        <p:nvSpPr>
          <p:cNvPr id="665" name="Google Shape;665;p91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A neural framework for hybrid extractive-abstractive single-document summarization with policy gradient-based reinforcement learning achieves (then) SOTA performance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1" lang="en" sz="1800">
                <a:solidFill>
                  <a:schemeClr val="dk2"/>
                </a:solidFill>
              </a:rPr>
              <a:t>Extractor agent selects salient sentences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1" lang="en" sz="1800">
                <a:solidFill>
                  <a:schemeClr val="dk2"/>
                </a:solidFill>
              </a:rPr>
              <a:t>Abstractor network rewrites the extracted sentences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1" lang="en" sz="1800">
                <a:solidFill>
                  <a:schemeClr val="dk2"/>
                </a:solidFill>
              </a:rPr>
              <a:t>Actor-critic policy gradient reinforcement learning used to train the full model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2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Extractive paradigm: directly choose and output salient sentences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+ Simpler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- Less concise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Abstractive paradigm: generate summary from scratch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+ More concise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- Slow encoding of documents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- Redundancy and repetition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Combine both extractive and abstractive paradigms into hybrid coarse-to-fine approach that is more similar to human summarization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Select salient (non-redundant) sentences, and compress them (in parallel)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1" name="Google Shape;671;p9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Insight</a:t>
            </a:r>
            <a:endParaRPr sz="1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</a:t>
            </a:r>
            <a:endParaRPr sz="1800"/>
          </a:p>
        </p:txBody>
      </p:sp>
      <p:pic>
        <p:nvPicPr>
          <p:cNvPr id="677" name="Google Shape;67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46" y="630534"/>
            <a:ext cx="1779615" cy="242088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93"/>
          <p:cNvSpPr txBox="1"/>
          <p:nvPr>
            <p:ph idx="1" type="body"/>
          </p:nvPr>
        </p:nvSpPr>
        <p:spPr>
          <a:xfrm>
            <a:off x="3327450" y="521313"/>
            <a:ext cx="1071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where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79" name="Google Shape;67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050" y="581360"/>
            <a:ext cx="3542199" cy="34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852" y="1468370"/>
            <a:ext cx="2001002" cy="31774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93"/>
          <p:cNvSpPr txBox="1"/>
          <p:nvPr>
            <p:ph idx="1" type="body"/>
          </p:nvPr>
        </p:nvSpPr>
        <p:spPr>
          <a:xfrm>
            <a:off x="3872125" y="1396975"/>
            <a:ext cx="1071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where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82" name="Google Shape;682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100" y="3019224"/>
            <a:ext cx="6369147" cy="34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6697" y="1422969"/>
            <a:ext cx="2605560" cy="40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Stages of Summarization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Content Selection: what to say?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Conceptual Organization: what order and structure to say it?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Resolution: how to say it?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</a:t>
            </a:r>
            <a:endParaRPr sz="1800"/>
          </a:p>
        </p:txBody>
      </p:sp>
      <p:pic>
        <p:nvPicPr>
          <p:cNvPr id="689" name="Google Shape;68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46" y="630534"/>
            <a:ext cx="1779615" cy="242088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4"/>
          <p:cNvSpPr txBox="1"/>
          <p:nvPr>
            <p:ph idx="1" type="body"/>
          </p:nvPr>
        </p:nvSpPr>
        <p:spPr>
          <a:xfrm>
            <a:off x="3327450" y="521313"/>
            <a:ext cx="1071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where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91" name="Google Shape;69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050" y="581360"/>
            <a:ext cx="3542199" cy="34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852" y="1468370"/>
            <a:ext cx="2001002" cy="31774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4"/>
          <p:cNvSpPr txBox="1"/>
          <p:nvPr>
            <p:ph idx="1" type="body"/>
          </p:nvPr>
        </p:nvSpPr>
        <p:spPr>
          <a:xfrm>
            <a:off x="3872125" y="1396975"/>
            <a:ext cx="1071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where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94" name="Google Shape;694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6697" y="1422969"/>
            <a:ext cx="2605560" cy="40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7850" y="2232437"/>
            <a:ext cx="4198883" cy="3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7850" y="3019216"/>
            <a:ext cx="6990573" cy="3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Extractor Agent</a:t>
            </a:r>
            <a:endParaRPr sz="1800"/>
          </a:p>
        </p:txBody>
      </p:sp>
      <p:pic>
        <p:nvPicPr>
          <p:cNvPr id="702" name="Google Shape;70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50" y="485275"/>
            <a:ext cx="8384101" cy="35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Extractor Agent (Sentence Selection)</a:t>
            </a:r>
            <a:endParaRPr sz="1800"/>
          </a:p>
        </p:txBody>
      </p:sp>
      <p:pic>
        <p:nvPicPr>
          <p:cNvPr id="708" name="Google Shape;7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950" y="607550"/>
            <a:ext cx="4980101" cy="18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225" y="2493700"/>
            <a:ext cx="4101825" cy="15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 Abstractor Network</a:t>
            </a:r>
            <a:endParaRPr sz="1800"/>
          </a:p>
        </p:txBody>
      </p:sp>
      <p:pic>
        <p:nvPicPr>
          <p:cNvPr id="715" name="Google Shape;71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25" y="189775"/>
            <a:ext cx="7154551" cy="403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Training</a:t>
            </a:r>
            <a:endParaRPr sz="1800"/>
          </a:p>
        </p:txBody>
      </p:sp>
      <p:pic>
        <p:nvPicPr>
          <p:cNvPr id="721" name="Google Shape;72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713" y="1513700"/>
            <a:ext cx="4055371" cy="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98"/>
          <p:cNvSpPr txBox="1"/>
          <p:nvPr>
            <p:ph idx="1" type="body"/>
          </p:nvPr>
        </p:nvSpPr>
        <p:spPr>
          <a:xfrm>
            <a:off x="232800" y="473600"/>
            <a:ext cx="86934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Extractor Agent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Need proxy target label for extractor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Train to minimize cross-entropy loss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3" name="Google Shape;723;p98"/>
          <p:cNvSpPr txBox="1"/>
          <p:nvPr>
            <p:ph idx="1" type="body"/>
          </p:nvPr>
        </p:nvSpPr>
        <p:spPr>
          <a:xfrm>
            <a:off x="311700" y="2051700"/>
            <a:ext cx="86934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Abstractor</a:t>
            </a:r>
            <a:r>
              <a:rPr b="1" lang="en" sz="1800">
                <a:solidFill>
                  <a:schemeClr val="dk2"/>
                </a:solidFill>
              </a:rPr>
              <a:t> Network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Minimize cross entropy-loss of decoder language model at each generation step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24" name="Google Shape;72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664" y="3263586"/>
            <a:ext cx="5197475" cy="377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Reinforcement Learning</a:t>
            </a:r>
            <a:endParaRPr sz="1800"/>
          </a:p>
        </p:txBody>
      </p:sp>
      <p:sp>
        <p:nvSpPr>
          <p:cNvPr id="730" name="Google Shape;730;p99"/>
          <p:cNvSpPr txBox="1"/>
          <p:nvPr>
            <p:ph idx="1" type="body"/>
          </p:nvPr>
        </p:nvSpPr>
        <p:spPr>
          <a:xfrm>
            <a:off x="232800" y="473600"/>
            <a:ext cx="8693400" cy="25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MDP at each step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Observe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Sample action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Receive reward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	after summarization of extracted sentence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31" name="Google Shape;73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525" y="1110050"/>
            <a:ext cx="1931075" cy="3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550" y="1652350"/>
            <a:ext cx="2955065" cy="3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750" y="2211250"/>
            <a:ext cx="4994429" cy="3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</a:t>
            </a:r>
            <a:r>
              <a:rPr lang="en" sz="1800"/>
              <a:t>Reinforcement Learning</a:t>
            </a:r>
            <a:endParaRPr sz="1800"/>
          </a:p>
        </p:txBody>
      </p:sp>
      <p:pic>
        <p:nvPicPr>
          <p:cNvPr id="739" name="Google Shape;73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188" y="353725"/>
            <a:ext cx="6779626" cy="366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- Reinforcement Learning</a:t>
            </a:r>
            <a:endParaRPr sz="1800"/>
          </a:p>
        </p:txBody>
      </p:sp>
      <p:sp>
        <p:nvSpPr>
          <p:cNvPr id="745" name="Google Shape;745;p101"/>
          <p:cNvSpPr txBox="1"/>
          <p:nvPr>
            <p:ph idx="1" type="body"/>
          </p:nvPr>
        </p:nvSpPr>
        <p:spPr>
          <a:xfrm>
            <a:off x="232800" y="473600"/>
            <a:ext cx="8693400" cy="3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Advantage Actor-Critic 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Advantage function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Actor trained to maximize advantage function with policy gradient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Critic trained to minimize square loss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46" name="Google Shape;74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426" y="1697301"/>
            <a:ext cx="5021168" cy="29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849" y="2770146"/>
            <a:ext cx="5530325" cy="29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096" y="3778500"/>
            <a:ext cx="3483812" cy="29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</a:t>
            </a:r>
            <a:endParaRPr sz="1800"/>
          </a:p>
        </p:txBody>
      </p:sp>
      <p:pic>
        <p:nvPicPr>
          <p:cNvPr id="754" name="Google Shape;75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5" y="582725"/>
            <a:ext cx="8462150" cy="33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</a:t>
            </a:r>
            <a:endParaRPr sz="1800"/>
          </a:p>
        </p:txBody>
      </p:sp>
      <p:pic>
        <p:nvPicPr>
          <p:cNvPr id="760" name="Google Shape;76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425" y="258100"/>
            <a:ext cx="5065125" cy="38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2160600"/>
            <a:ext cx="8520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 Types of Summarization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</a:t>
            </a:r>
            <a:endParaRPr sz="1800"/>
          </a:p>
        </p:txBody>
      </p:sp>
      <p:pic>
        <p:nvPicPr>
          <p:cNvPr id="766" name="Google Shape;76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756168"/>
            <a:ext cx="5638800" cy="114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2599913"/>
            <a:ext cx="56388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Analysis</a:t>
            </a:r>
            <a:endParaRPr sz="1800"/>
          </a:p>
        </p:txBody>
      </p:sp>
      <p:pic>
        <p:nvPicPr>
          <p:cNvPr id="773" name="Google Shape;77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425" y="392075"/>
            <a:ext cx="56959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625" y="2428163"/>
            <a:ext cx="569595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6"/>
          <p:cNvSpPr txBox="1"/>
          <p:nvPr>
            <p:ph type="title"/>
          </p:nvPr>
        </p:nvSpPr>
        <p:spPr>
          <a:xfrm>
            <a:off x="311700" y="1662600"/>
            <a:ext cx="85206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[8] Paper 4: Structure + Abstractive</a:t>
            </a:r>
            <a:endParaRPr/>
          </a:p>
        </p:txBody>
      </p:sp>
      <p:sp>
        <p:nvSpPr>
          <p:cNvPr id="780" name="Google Shape;780;p106"/>
          <p:cNvSpPr txBox="1"/>
          <p:nvPr>
            <p:ph type="title"/>
          </p:nvPr>
        </p:nvSpPr>
        <p:spPr>
          <a:xfrm>
            <a:off x="311700" y="294750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Structured Neural Summarization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{Fernandes, Allamanis,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Brockschmidt}: Microsoft Research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Pending Review</a:t>
            </a:r>
            <a:endParaRPr sz="24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0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Paper Summary</a:t>
            </a:r>
            <a:endParaRPr sz="1800"/>
          </a:p>
        </p:txBody>
      </p:sp>
      <p:sp>
        <p:nvSpPr>
          <p:cNvPr id="786" name="Google Shape;786;p107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A neural framework for abstractive single-document summarization with a sequential encoder augmented with linguistic structure (along with standard decoder) achieves performance comparable to SOTA.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Gated graph neural network takes as input the token representation of a sequence encoding as a vertex, and linguistic relations (entities, coreferences) as edges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Resulting token (node) representation used by standard decoder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8"/>
          <p:cNvSpPr txBox="1"/>
          <p:nvPr>
            <p:ph idx="1" type="body"/>
          </p:nvPr>
        </p:nvSpPr>
        <p:spPr>
          <a:xfrm>
            <a:off x="232800" y="473600"/>
            <a:ext cx="8693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Natural Language Summarization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92" name="Google Shape;792;p108"/>
          <p:cNvSpPr txBox="1"/>
          <p:nvPr>
            <p:ph idx="1" type="body"/>
          </p:nvPr>
        </p:nvSpPr>
        <p:spPr>
          <a:xfrm>
            <a:off x="311700" y="4498125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Recap: Summarization Tasks</a:t>
            </a:r>
            <a:endParaRPr sz="1800"/>
          </a:p>
        </p:txBody>
      </p:sp>
      <p:pic>
        <p:nvPicPr>
          <p:cNvPr id="793" name="Google Shape;79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672" y="934100"/>
            <a:ext cx="2083650" cy="12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08"/>
          <p:cNvSpPr txBox="1"/>
          <p:nvPr>
            <p:ph idx="1" type="body"/>
          </p:nvPr>
        </p:nvSpPr>
        <p:spPr>
          <a:xfrm>
            <a:off x="232800" y="2103875"/>
            <a:ext cx="8693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Method Documentation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95" name="Google Shape;79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825" y="2604925"/>
            <a:ext cx="4835340" cy="162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9"/>
          <p:cNvSpPr txBox="1"/>
          <p:nvPr>
            <p:ph idx="1" type="body"/>
          </p:nvPr>
        </p:nvSpPr>
        <p:spPr>
          <a:xfrm>
            <a:off x="232800" y="473600"/>
            <a:ext cx="86934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Recent work has focused on augmenting decoder, while still using a standard Sequence-to-Sequence encoder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Sequence-to-Sequence encoders still cannot truly handle arbitrarily long-distance relationships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2"/>
                </a:solidFill>
              </a:rPr>
              <a:t>Augment encoder with graphical structure (graph neural networks)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01" name="Google Shape;801;p10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Insight</a:t>
            </a:r>
            <a:endParaRPr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(either highlight or convert to latex?)</a:t>
            </a:r>
            <a:endParaRPr sz="1800"/>
          </a:p>
        </p:txBody>
      </p:sp>
      <p:pic>
        <p:nvPicPr>
          <p:cNvPr id="807" name="Google Shape;80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00" y="287857"/>
            <a:ext cx="7979398" cy="3925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(either highlight or convert to latex?)</a:t>
            </a:r>
            <a:endParaRPr sz="1800"/>
          </a:p>
        </p:txBody>
      </p:sp>
      <p:pic>
        <p:nvPicPr>
          <p:cNvPr id="813" name="Google Shape;81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00" y="309306"/>
            <a:ext cx="7979400" cy="373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1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</a:t>
            </a:r>
            <a:endParaRPr sz="1800"/>
          </a:p>
        </p:txBody>
      </p:sp>
      <p:pic>
        <p:nvPicPr>
          <p:cNvPr id="819" name="Google Shape;81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88" y="952625"/>
            <a:ext cx="8398227" cy="285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</a:t>
            </a:r>
            <a:endParaRPr sz="1800"/>
          </a:p>
        </p:txBody>
      </p:sp>
      <p:pic>
        <p:nvPicPr>
          <p:cNvPr id="825" name="Google Shape;82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00" y="204978"/>
            <a:ext cx="7979400" cy="4008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